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906000" cy="6858000" type="A4"/>
  <p:notesSz cx="6794500" cy="99314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00FF"/>
    <a:srgbClr val="3A1953"/>
    <a:srgbClr val="4C216D"/>
    <a:srgbClr val="FFF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306" y="6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5386387" y="396875"/>
            <a:ext cx="1671638" cy="8451850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71476" y="396875"/>
            <a:ext cx="4849813" cy="8451850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71476" y="2311401"/>
            <a:ext cx="3260725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797301" y="2311401"/>
            <a:ext cx="3260725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51196-60CE-403A-8F86-CABEA1008DBF}" type="datetimeFigureOut">
              <a:rPr lang="nl-NL" smtClean="0"/>
              <a:t>11-9-2020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2FDE7-3E95-4CF5-B511-27E239ACAAD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JL-OMLAAG 87"/>
          <p:cNvSpPr/>
          <p:nvPr/>
        </p:nvSpPr>
        <p:spPr>
          <a:xfrm>
            <a:off x="1496616" y="1196752"/>
            <a:ext cx="144016" cy="1440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408" name="PIJL-OMLAAG 407"/>
          <p:cNvSpPr/>
          <p:nvPr/>
        </p:nvSpPr>
        <p:spPr>
          <a:xfrm>
            <a:off x="8193360" y="2558420"/>
            <a:ext cx="144016" cy="1440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PIJL-OMLAAG 169"/>
          <p:cNvSpPr/>
          <p:nvPr/>
        </p:nvSpPr>
        <p:spPr>
          <a:xfrm>
            <a:off x="8193360" y="4574644"/>
            <a:ext cx="144016" cy="1440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itchFamily="34" charset="0"/>
              <a:cs typeface="Arial" pitchFamily="34" charset="0"/>
            </a:endParaRPr>
          </a:p>
        </p:txBody>
      </p:sp>
      <p:sp>
        <p:nvSpPr>
          <p:cNvPr id="470" name="PIJL-OMLAAG 469"/>
          <p:cNvSpPr/>
          <p:nvPr/>
        </p:nvSpPr>
        <p:spPr>
          <a:xfrm>
            <a:off x="1496616" y="1203236"/>
            <a:ext cx="144016" cy="1440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471" name="PIJL-OMLAAG 470"/>
          <p:cNvSpPr/>
          <p:nvPr/>
        </p:nvSpPr>
        <p:spPr>
          <a:xfrm>
            <a:off x="8193360" y="2564904"/>
            <a:ext cx="144016" cy="1440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7" name="Rechte verbindingslijn 376"/>
          <p:cNvCxnSpPr/>
          <p:nvPr/>
        </p:nvCxnSpPr>
        <p:spPr>
          <a:xfrm flipV="1">
            <a:off x="3440832" y="4509120"/>
            <a:ext cx="0" cy="359992"/>
          </a:xfrm>
          <a:prstGeom prst="line">
            <a:avLst/>
          </a:prstGeom>
          <a:ln w="12700">
            <a:solidFill>
              <a:schemeClr val="accent3">
                <a:lumMod val="60000"/>
                <a:lumOff val="40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Rechte verbindingslijn 342"/>
          <p:cNvCxnSpPr/>
          <p:nvPr/>
        </p:nvCxnSpPr>
        <p:spPr>
          <a:xfrm flipV="1">
            <a:off x="3800872" y="2996952"/>
            <a:ext cx="0" cy="165600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PIJL-OMLAAG 88"/>
          <p:cNvSpPr/>
          <p:nvPr/>
        </p:nvSpPr>
        <p:spPr>
          <a:xfrm>
            <a:off x="1424608" y="2708920"/>
            <a:ext cx="216024" cy="1440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Afgeronde rechthoek 246"/>
          <p:cNvSpPr/>
          <p:nvPr/>
        </p:nvSpPr>
        <p:spPr>
          <a:xfrm>
            <a:off x="3872880" y="764704"/>
            <a:ext cx="2232248" cy="5400600"/>
          </a:xfrm>
          <a:prstGeom prst="roundRect">
            <a:avLst>
              <a:gd name="adj" fmla="val 745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n>
                <a:solidFill>
                  <a:schemeClr val="bg1">
                    <a:lumMod val="95000"/>
                  </a:schemeClr>
                </a:solidFill>
              </a:ln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416496" y="980729"/>
          <a:ext cx="2160240" cy="216024"/>
        </p:xfrm>
        <a:graphic>
          <a:graphicData uri="http://schemas.openxmlformats.org/drawingml/2006/table">
            <a:tbl>
              <a:tblPr/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Omvang en samenstelling veranderen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/>
        </p:nvGraphicFramePr>
        <p:xfrm>
          <a:off x="416496" y="1988840"/>
          <a:ext cx="2160240" cy="216024"/>
        </p:xfrm>
        <a:graphic>
          <a:graphicData uri="http://schemas.openxmlformats.org/drawingml/2006/table">
            <a:tbl>
              <a:tblPr/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Deeltijd mogelijk maken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/>
        </p:nvGraphicFramePr>
        <p:xfrm>
          <a:off x="416496" y="2420888"/>
          <a:ext cx="2160240" cy="312420"/>
        </p:xfrm>
        <a:graphic>
          <a:graphicData uri="http://schemas.openxmlformats.org/drawingml/2006/table">
            <a:tbl>
              <a:tblPr/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Meer zeggenschap van medewerkers </a:t>
                      </a:r>
                      <a:r>
                        <a:rPr lang="nl-NL" sz="1000" b="0" i="0" u="none" strike="noStrike" kern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mbt</a:t>
                      </a:r>
                      <a:r>
                        <a:rPr lang="nl-NL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roosters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7" name="Tabel 16"/>
          <p:cNvGraphicFramePr>
            <a:graphicFrameLocks noGrp="1"/>
          </p:cNvGraphicFramePr>
          <p:nvPr/>
        </p:nvGraphicFramePr>
        <p:xfrm>
          <a:off x="632520" y="1340768"/>
          <a:ext cx="1944216" cy="182880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Werk</a:t>
                      </a:r>
                      <a:r>
                        <a:rPr lang="nl-NL" sz="1000" b="0" i="0" u="none" strike="noStrike" baseline="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is niet </a:t>
                      </a:r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tijdgebonden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22" name="Rechte verbindingslijn met pijl 21"/>
          <p:cNvCxnSpPr/>
          <p:nvPr/>
        </p:nvCxnSpPr>
        <p:spPr>
          <a:xfrm>
            <a:off x="3656856" y="3140968"/>
            <a:ext cx="432048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Rechte verbindingslijn met pijl 27"/>
          <p:cNvCxnSpPr/>
          <p:nvPr/>
        </p:nvCxnSpPr>
        <p:spPr>
          <a:xfrm>
            <a:off x="2576736" y="1412776"/>
            <a:ext cx="1512000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Tabel 31"/>
          <p:cNvGraphicFramePr>
            <a:graphicFrameLocks noGrp="1"/>
          </p:cNvGraphicFramePr>
          <p:nvPr/>
        </p:nvGraphicFramePr>
        <p:xfrm>
          <a:off x="632520" y="2852936"/>
          <a:ext cx="1944216" cy="312420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Behoeften/wensen medewerkers zijn duidelijk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46" name="Rechte verbindingslijn met pijl 45"/>
          <p:cNvCxnSpPr/>
          <p:nvPr/>
        </p:nvCxnSpPr>
        <p:spPr>
          <a:xfrm>
            <a:off x="2576736" y="2996952"/>
            <a:ext cx="1512000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1" name="Rechte verbindingslijn met pijl 80"/>
          <p:cNvCxnSpPr/>
          <p:nvPr/>
        </p:nvCxnSpPr>
        <p:spPr>
          <a:xfrm>
            <a:off x="3080792" y="4797152"/>
            <a:ext cx="1008112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3" name="PIJL-OMLAAG 92"/>
          <p:cNvSpPr/>
          <p:nvPr/>
        </p:nvSpPr>
        <p:spPr>
          <a:xfrm>
            <a:off x="1496616" y="4196700"/>
            <a:ext cx="216024" cy="144016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0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5" name="Rechte verbindingslijn met pijl 94"/>
          <p:cNvCxnSpPr/>
          <p:nvPr/>
        </p:nvCxnSpPr>
        <p:spPr>
          <a:xfrm>
            <a:off x="3224808" y="2492896"/>
            <a:ext cx="864000" cy="0"/>
          </a:xfrm>
          <a:prstGeom prst="straightConnector1">
            <a:avLst/>
          </a:prstGeom>
          <a:ln w="12700">
            <a:solidFill>
              <a:schemeClr val="accent6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5" name="Rechte verbindingslijn met pijl 124"/>
          <p:cNvCxnSpPr/>
          <p:nvPr/>
        </p:nvCxnSpPr>
        <p:spPr>
          <a:xfrm>
            <a:off x="3440832" y="3284984"/>
            <a:ext cx="648000" cy="0"/>
          </a:xfrm>
          <a:prstGeom prst="straightConnector1">
            <a:avLst/>
          </a:prstGeom>
          <a:ln w="12700">
            <a:solidFill>
              <a:srgbClr val="92D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0" name="Rechte verbindingslijn 139"/>
          <p:cNvCxnSpPr/>
          <p:nvPr/>
        </p:nvCxnSpPr>
        <p:spPr>
          <a:xfrm>
            <a:off x="488504" y="4149080"/>
            <a:ext cx="0" cy="1584176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Rechte verbindingslijn 140"/>
          <p:cNvCxnSpPr/>
          <p:nvPr/>
        </p:nvCxnSpPr>
        <p:spPr>
          <a:xfrm>
            <a:off x="488504" y="5733256"/>
            <a:ext cx="3600000" cy="0"/>
          </a:xfrm>
          <a:prstGeom prst="line">
            <a:avLst/>
          </a:prstGeom>
          <a:ln w="12700">
            <a:solidFill>
              <a:srgbClr val="92D05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Rechte verbindingslijn 147"/>
          <p:cNvCxnSpPr/>
          <p:nvPr/>
        </p:nvCxnSpPr>
        <p:spPr>
          <a:xfrm>
            <a:off x="272480" y="548680"/>
            <a:ext cx="0" cy="3456384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Rechte verbindingslijn 149"/>
          <p:cNvCxnSpPr/>
          <p:nvPr/>
        </p:nvCxnSpPr>
        <p:spPr>
          <a:xfrm>
            <a:off x="272480" y="1052736"/>
            <a:ext cx="14401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Rechte verbindingslijn 150"/>
          <p:cNvCxnSpPr/>
          <p:nvPr/>
        </p:nvCxnSpPr>
        <p:spPr>
          <a:xfrm>
            <a:off x="272480" y="2564904"/>
            <a:ext cx="14401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Rechte verbindingslijn 151"/>
          <p:cNvCxnSpPr/>
          <p:nvPr/>
        </p:nvCxnSpPr>
        <p:spPr>
          <a:xfrm>
            <a:off x="272480" y="2060848"/>
            <a:ext cx="14401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Rechte verbindingslijn 152"/>
          <p:cNvCxnSpPr/>
          <p:nvPr/>
        </p:nvCxnSpPr>
        <p:spPr>
          <a:xfrm>
            <a:off x="272480" y="4005064"/>
            <a:ext cx="144016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met pijl 74"/>
          <p:cNvCxnSpPr/>
          <p:nvPr/>
        </p:nvCxnSpPr>
        <p:spPr>
          <a:xfrm>
            <a:off x="3656856" y="2348880"/>
            <a:ext cx="432048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Rechte verbindingslijn met pijl 75"/>
          <p:cNvCxnSpPr/>
          <p:nvPr/>
        </p:nvCxnSpPr>
        <p:spPr>
          <a:xfrm>
            <a:off x="3656856" y="1916832"/>
            <a:ext cx="432048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Rechte verbindingslijn 78"/>
          <p:cNvCxnSpPr/>
          <p:nvPr/>
        </p:nvCxnSpPr>
        <p:spPr>
          <a:xfrm>
            <a:off x="2432720" y="1700808"/>
            <a:ext cx="1224136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79"/>
          <p:cNvCxnSpPr/>
          <p:nvPr/>
        </p:nvCxnSpPr>
        <p:spPr>
          <a:xfrm>
            <a:off x="3656856" y="1700808"/>
            <a:ext cx="0" cy="144016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met pijl 84"/>
          <p:cNvCxnSpPr/>
          <p:nvPr/>
        </p:nvCxnSpPr>
        <p:spPr>
          <a:xfrm>
            <a:off x="3440832" y="2636912"/>
            <a:ext cx="648000" cy="0"/>
          </a:xfrm>
          <a:prstGeom prst="straightConnector1">
            <a:avLst/>
          </a:prstGeom>
          <a:ln w="12700">
            <a:solidFill>
              <a:srgbClr val="92D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0" name="Rechte verbindingslijn 89"/>
          <p:cNvCxnSpPr/>
          <p:nvPr/>
        </p:nvCxnSpPr>
        <p:spPr>
          <a:xfrm>
            <a:off x="3440832" y="2060848"/>
            <a:ext cx="0" cy="2448272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Rechte verbindingslijn 90"/>
          <p:cNvCxnSpPr/>
          <p:nvPr/>
        </p:nvCxnSpPr>
        <p:spPr>
          <a:xfrm>
            <a:off x="2432720" y="4509120"/>
            <a:ext cx="1008112" cy="0"/>
          </a:xfrm>
          <a:prstGeom prst="line">
            <a:avLst/>
          </a:prstGeom>
          <a:ln w="127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9" name="Tabel 108"/>
          <p:cNvGraphicFramePr>
            <a:graphicFrameLocks noGrp="1"/>
          </p:cNvGraphicFramePr>
          <p:nvPr/>
        </p:nvGraphicFramePr>
        <p:xfrm>
          <a:off x="7401272" y="4398248"/>
          <a:ext cx="1944216" cy="182880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Kennis</a:t>
                      </a:r>
                      <a:r>
                        <a:rPr lang="nl-NL" sz="1000" b="0" i="0" u="none" strike="noStrike" baseline="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van risico’s van nachtwerk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0" name="Tabel 109"/>
          <p:cNvGraphicFramePr>
            <a:graphicFrameLocks noGrp="1"/>
          </p:cNvGraphicFramePr>
          <p:nvPr/>
        </p:nvGraphicFramePr>
        <p:xfrm>
          <a:off x="7401272" y="4718660"/>
          <a:ext cx="1728192" cy="312420"/>
        </p:xfrm>
        <a:graphic>
          <a:graphicData uri="http://schemas.openxmlformats.org/drawingml/2006/table">
            <a:tbl>
              <a:tblPr/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Bent u op de hoogte</a:t>
                      </a:r>
                      <a:r>
                        <a:rPr lang="nl-NL" sz="1000" b="0" i="0" u="none" strike="noStrike" baseline="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van de risico’s van nachtwerk?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6" name="Tabel 1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604214"/>
              </p:ext>
            </p:extLst>
          </p:nvPr>
        </p:nvGraphicFramePr>
        <p:xfrm>
          <a:off x="7401272" y="5124420"/>
          <a:ext cx="1728192" cy="464820"/>
        </p:xfrm>
        <a:graphic>
          <a:graphicData uri="http://schemas.openxmlformats.org/drawingml/2006/table">
            <a:tbl>
              <a:tblPr/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8532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Zijn uw medewerkers op de hoogte</a:t>
                      </a:r>
                      <a:r>
                        <a:rPr lang="nl-NL" sz="1000" b="0" i="0" u="none" strike="noStrike" baseline="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van de risico’s van nachtwerk?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23" name="Rechte verbindingslijn 122"/>
          <p:cNvCxnSpPr/>
          <p:nvPr/>
        </p:nvCxnSpPr>
        <p:spPr>
          <a:xfrm>
            <a:off x="9345488" y="4437112"/>
            <a:ext cx="2160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Rechte verbindingslijn 123"/>
          <p:cNvCxnSpPr/>
          <p:nvPr/>
        </p:nvCxnSpPr>
        <p:spPr>
          <a:xfrm>
            <a:off x="9561512" y="2420888"/>
            <a:ext cx="0" cy="3816424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Rechte verbindingslijn 160"/>
          <p:cNvCxnSpPr/>
          <p:nvPr/>
        </p:nvCxnSpPr>
        <p:spPr>
          <a:xfrm>
            <a:off x="6825208" y="5301208"/>
            <a:ext cx="576064" cy="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74" name="Tabel 173"/>
          <p:cNvGraphicFramePr>
            <a:graphicFrameLocks noGrp="1"/>
          </p:cNvGraphicFramePr>
          <p:nvPr/>
        </p:nvGraphicFramePr>
        <p:xfrm>
          <a:off x="7401272" y="2342396"/>
          <a:ext cx="1944216" cy="216024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Belasting nachtwerk</a:t>
                      </a:r>
                      <a:r>
                        <a:rPr lang="nl-NL" sz="1000" b="0" i="0" u="none" strike="noStrike" baseline="0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 verminderen</a:t>
                      </a:r>
                      <a:endParaRPr lang="nl-NL" sz="10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75" name="Rechte verbindingslijn 174"/>
          <p:cNvCxnSpPr/>
          <p:nvPr/>
        </p:nvCxnSpPr>
        <p:spPr>
          <a:xfrm>
            <a:off x="9345488" y="2420888"/>
            <a:ext cx="2160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Rechte verbindingslijn met pijl 176"/>
          <p:cNvCxnSpPr/>
          <p:nvPr/>
        </p:nvCxnSpPr>
        <p:spPr>
          <a:xfrm flipH="1">
            <a:off x="5889104" y="5661248"/>
            <a:ext cx="576064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178" name="Tabel 177"/>
          <p:cNvGraphicFramePr>
            <a:graphicFrameLocks noGrp="1"/>
          </p:cNvGraphicFramePr>
          <p:nvPr/>
        </p:nvGraphicFramePr>
        <p:xfrm>
          <a:off x="7401272" y="3638540"/>
          <a:ext cx="1944216" cy="312420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Aandacht voor gezondheid medewerkers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79" name="Rechte verbindingslijn 178"/>
          <p:cNvCxnSpPr/>
          <p:nvPr/>
        </p:nvCxnSpPr>
        <p:spPr>
          <a:xfrm>
            <a:off x="9345488" y="3789040"/>
            <a:ext cx="216024" cy="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Rechte verbindingslijn met pijl 181"/>
          <p:cNvCxnSpPr/>
          <p:nvPr/>
        </p:nvCxnSpPr>
        <p:spPr>
          <a:xfrm flipH="1">
            <a:off x="5889104" y="4797152"/>
            <a:ext cx="576064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89" name="Rechte verbindingslijn 188"/>
          <p:cNvCxnSpPr/>
          <p:nvPr/>
        </p:nvCxnSpPr>
        <p:spPr>
          <a:xfrm flipV="1">
            <a:off x="6465168" y="1412776"/>
            <a:ext cx="0" cy="4248472"/>
          </a:xfrm>
          <a:prstGeom prst="line">
            <a:avLst/>
          </a:prstGeom>
          <a:ln w="127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0" name="Rechte verbindingslijn met pijl 189"/>
          <p:cNvCxnSpPr/>
          <p:nvPr/>
        </p:nvCxnSpPr>
        <p:spPr>
          <a:xfrm flipH="1">
            <a:off x="5889104" y="4077072"/>
            <a:ext cx="576064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1" name="Rechte verbindingslijn 190"/>
          <p:cNvCxnSpPr/>
          <p:nvPr/>
        </p:nvCxnSpPr>
        <p:spPr>
          <a:xfrm flipH="1">
            <a:off x="6465168" y="3717032"/>
            <a:ext cx="936104" cy="0"/>
          </a:xfrm>
          <a:prstGeom prst="line">
            <a:avLst/>
          </a:prstGeom>
          <a:ln w="127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94" name="Rechte verbindingslijn 193"/>
          <p:cNvCxnSpPr/>
          <p:nvPr/>
        </p:nvCxnSpPr>
        <p:spPr>
          <a:xfrm>
            <a:off x="7185248" y="4509120"/>
            <a:ext cx="251984" cy="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7" name="Rechte verbindingslijn 196"/>
          <p:cNvCxnSpPr/>
          <p:nvPr/>
        </p:nvCxnSpPr>
        <p:spPr>
          <a:xfrm flipV="1">
            <a:off x="7185248" y="3854564"/>
            <a:ext cx="0" cy="654556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0" name="Rechte verbindingslijn 199"/>
          <p:cNvCxnSpPr/>
          <p:nvPr/>
        </p:nvCxnSpPr>
        <p:spPr>
          <a:xfrm flipH="1">
            <a:off x="7185248" y="3854564"/>
            <a:ext cx="216024" cy="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  <a:prstDash val="sysDash"/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9" name="Gebogen verbindingslijn 208"/>
          <p:cNvCxnSpPr>
            <a:endCxn id="464" idx="3"/>
          </p:cNvCxnSpPr>
          <p:nvPr/>
        </p:nvCxnSpPr>
        <p:spPr>
          <a:xfrm rot="10800000">
            <a:off x="3296816" y="440668"/>
            <a:ext cx="4104456" cy="2052228"/>
          </a:xfrm>
          <a:prstGeom prst="bentConnector3">
            <a:avLst>
              <a:gd name="adj1" fmla="val 13241"/>
            </a:avLst>
          </a:prstGeom>
          <a:ln w="127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Rechte verbindingslijn met pijl 214"/>
          <p:cNvCxnSpPr/>
          <p:nvPr/>
        </p:nvCxnSpPr>
        <p:spPr>
          <a:xfrm>
            <a:off x="5889104" y="3933056"/>
            <a:ext cx="1008112" cy="0"/>
          </a:xfrm>
          <a:prstGeom prst="straightConnector1">
            <a:avLst/>
          </a:prstGeom>
          <a:ln w="12700">
            <a:solidFill>
              <a:schemeClr val="bg2">
                <a:lumMod val="50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Rechte verbindingslijn 223"/>
          <p:cNvCxnSpPr/>
          <p:nvPr/>
        </p:nvCxnSpPr>
        <p:spPr>
          <a:xfrm>
            <a:off x="3224808" y="2060848"/>
            <a:ext cx="0" cy="432048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5" name="Rechte verbindingslijn 224"/>
          <p:cNvCxnSpPr/>
          <p:nvPr/>
        </p:nvCxnSpPr>
        <p:spPr>
          <a:xfrm>
            <a:off x="2576736" y="2060848"/>
            <a:ext cx="648072" cy="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5" name="Rechte verbindingslijn 234"/>
          <p:cNvCxnSpPr/>
          <p:nvPr/>
        </p:nvCxnSpPr>
        <p:spPr>
          <a:xfrm flipV="1">
            <a:off x="3080792" y="3429000"/>
            <a:ext cx="0" cy="1368152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6" name="Rechte verbindingslijn 235"/>
          <p:cNvCxnSpPr/>
          <p:nvPr/>
        </p:nvCxnSpPr>
        <p:spPr>
          <a:xfrm>
            <a:off x="2576736" y="3429000"/>
            <a:ext cx="504056" cy="0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48" name="Afgeronde rechthoek 247"/>
          <p:cNvSpPr/>
          <p:nvPr/>
        </p:nvSpPr>
        <p:spPr>
          <a:xfrm>
            <a:off x="4088904" y="1124744"/>
            <a:ext cx="1800200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Werk uit tijden </a:t>
            </a:r>
            <a:r>
              <a:rPr lang="nl-NL" sz="1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inconveniënte</a:t>
            </a:r>
            <a:r>
              <a:rPr lang="nl-NL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halen</a:t>
            </a:r>
          </a:p>
        </p:txBody>
      </p:sp>
      <p:sp>
        <p:nvSpPr>
          <p:cNvPr id="250" name="Afgeronde rechthoek 249"/>
          <p:cNvSpPr/>
          <p:nvPr/>
        </p:nvSpPr>
        <p:spPr>
          <a:xfrm>
            <a:off x="4088904" y="1700808"/>
            <a:ext cx="1800200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nl-NL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Roostertechnische oplossingen</a:t>
            </a:r>
          </a:p>
        </p:txBody>
      </p:sp>
      <p:sp>
        <p:nvSpPr>
          <p:cNvPr id="251" name="Afgeronde rechthoek 250"/>
          <p:cNvSpPr/>
          <p:nvPr/>
        </p:nvSpPr>
        <p:spPr>
          <a:xfrm>
            <a:off x="4088904" y="2276872"/>
            <a:ext cx="1800200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nl-NL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Deeltijd in ploegen</a:t>
            </a:r>
          </a:p>
        </p:txBody>
      </p:sp>
      <p:sp>
        <p:nvSpPr>
          <p:cNvPr id="252" name="Afgeronde rechthoek 251"/>
          <p:cNvSpPr/>
          <p:nvPr/>
        </p:nvSpPr>
        <p:spPr>
          <a:xfrm>
            <a:off x="4088904" y="2852936"/>
            <a:ext cx="1800200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nl-NL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Zelfroosteren</a:t>
            </a:r>
          </a:p>
        </p:txBody>
      </p:sp>
      <p:sp>
        <p:nvSpPr>
          <p:cNvPr id="253" name="Afgeronde rechthoek 252"/>
          <p:cNvSpPr/>
          <p:nvPr/>
        </p:nvSpPr>
        <p:spPr>
          <a:xfrm>
            <a:off x="4088904" y="3789040"/>
            <a:ext cx="1800200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nl-NL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Checklist werkomgeving</a:t>
            </a:r>
          </a:p>
        </p:txBody>
      </p:sp>
      <p:sp>
        <p:nvSpPr>
          <p:cNvPr id="254" name="Afgeronde rechthoek 253"/>
          <p:cNvSpPr/>
          <p:nvPr/>
        </p:nvSpPr>
        <p:spPr>
          <a:xfrm>
            <a:off x="4088904" y="4653136"/>
            <a:ext cx="1800200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nl-NL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Inzetbaarheid in gesprekscyclus</a:t>
            </a:r>
          </a:p>
        </p:txBody>
      </p:sp>
      <p:sp>
        <p:nvSpPr>
          <p:cNvPr id="255" name="Afgeronde rechthoek 254"/>
          <p:cNvSpPr/>
          <p:nvPr/>
        </p:nvSpPr>
        <p:spPr>
          <a:xfrm>
            <a:off x="4088904" y="5517232"/>
            <a:ext cx="1800200" cy="50405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nl-NL" sz="12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Voorlichting</a:t>
            </a:r>
          </a:p>
        </p:txBody>
      </p:sp>
      <p:cxnSp>
        <p:nvCxnSpPr>
          <p:cNvPr id="269" name="Rechte verbindingslijn 268"/>
          <p:cNvCxnSpPr/>
          <p:nvPr/>
        </p:nvCxnSpPr>
        <p:spPr>
          <a:xfrm>
            <a:off x="6825208" y="4869160"/>
            <a:ext cx="576064" cy="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8" name="Rechte verbindingslijn met pijl 97"/>
          <p:cNvCxnSpPr/>
          <p:nvPr/>
        </p:nvCxnSpPr>
        <p:spPr>
          <a:xfrm>
            <a:off x="2576736" y="4869160"/>
            <a:ext cx="1512000" cy="0"/>
          </a:xfrm>
          <a:prstGeom prst="straightConnector1">
            <a:avLst/>
          </a:prstGeom>
          <a:ln w="12700">
            <a:solidFill>
              <a:srgbClr val="92D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4" name="Tekstvak 293"/>
          <p:cNvSpPr txBox="1"/>
          <p:nvPr/>
        </p:nvSpPr>
        <p:spPr>
          <a:xfrm>
            <a:off x="3872880" y="5240233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Leefstijl</a:t>
            </a:r>
          </a:p>
        </p:txBody>
      </p:sp>
      <p:sp>
        <p:nvSpPr>
          <p:cNvPr id="295" name="Tekstvak 294"/>
          <p:cNvSpPr txBox="1"/>
          <p:nvPr/>
        </p:nvSpPr>
        <p:spPr>
          <a:xfrm>
            <a:off x="3872880" y="4376137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Dialoog</a:t>
            </a:r>
          </a:p>
        </p:txBody>
      </p:sp>
      <p:sp>
        <p:nvSpPr>
          <p:cNvPr id="296" name="Tekstvak 295"/>
          <p:cNvSpPr txBox="1"/>
          <p:nvPr/>
        </p:nvSpPr>
        <p:spPr>
          <a:xfrm>
            <a:off x="3872880" y="3512041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Werkomgeving</a:t>
            </a:r>
          </a:p>
        </p:txBody>
      </p:sp>
      <p:sp>
        <p:nvSpPr>
          <p:cNvPr id="297" name="Tekstvak 296"/>
          <p:cNvSpPr txBox="1"/>
          <p:nvPr/>
        </p:nvSpPr>
        <p:spPr>
          <a:xfrm>
            <a:off x="3872880" y="836712"/>
            <a:ext cx="2232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Oplossingen</a:t>
            </a:r>
          </a:p>
        </p:txBody>
      </p:sp>
      <p:cxnSp>
        <p:nvCxnSpPr>
          <p:cNvPr id="301" name="Rechte verbindingslijn 300"/>
          <p:cNvCxnSpPr/>
          <p:nvPr/>
        </p:nvCxnSpPr>
        <p:spPr>
          <a:xfrm>
            <a:off x="6825208" y="4869160"/>
            <a:ext cx="0" cy="936104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4" name="Rechte verbindingslijn 303"/>
          <p:cNvCxnSpPr/>
          <p:nvPr/>
        </p:nvCxnSpPr>
        <p:spPr>
          <a:xfrm>
            <a:off x="5889104" y="5805264"/>
            <a:ext cx="936104" cy="0"/>
          </a:xfrm>
          <a:prstGeom prst="line">
            <a:avLst/>
          </a:prstGeom>
          <a:ln w="12700">
            <a:solidFill>
              <a:schemeClr val="accent4">
                <a:lumMod val="75000"/>
              </a:schemeClr>
            </a:solidFill>
            <a:headEnd type="arrow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3" name="Rechte verbindingslijn 312"/>
          <p:cNvCxnSpPr/>
          <p:nvPr/>
        </p:nvCxnSpPr>
        <p:spPr>
          <a:xfrm flipV="1">
            <a:off x="6897216" y="2852936"/>
            <a:ext cx="0" cy="108012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" name="Rechte verbindingslijn 313"/>
          <p:cNvCxnSpPr/>
          <p:nvPr/>
        </p:nvCxnSpPr>
        <p:spPr>
          <a:xfrm flipH="1">
            <a:off x="6897216" y="2852936"/>
            <a:ext cx="504056" cy="0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" name="Tekstvak 316"/>
          <p:cNvSpPr txBox="1"/>
          <p:nvPr/>
        </p:nvSpPr>
        <p:spPr>
          <a:xfrm>
            <a:off x="3872880" y="47667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400" b="1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INSTRUMENTEN</a:t>
            </a:r>
          </a:p>
        </p:txBody>
      </p:sp>
      <p:graphicFrame>
        <p:nvGraphicFramePr>
          <p:cNvPr id="326" name="Tabel 325"/>
          <p:cNvGraphicFramePr>
            <a:graphicFrameLocks noGrp="1"/>
          </p:cNvGraphicFramePr>
          <p:nvPr/>
        </p:nvGraphicFramePr>
        <p:xfrm>
          <a:off x="632520" y="1589936"/>
          <a:ext cx="1944216" cy="182880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Werk is (deels) tijdgebonden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9" name="Tabel 328"/>
          <p:cNvGraphicFramePr>
            <a:graphicFrameLocks noGrp="1"/>
          </p:cNvGraphicFramePr>
          <p:nvPr/>
        </p:nvGraphicFramePr>
        <p:xfrm>
          <a:off x="632520" y="3212976"/>
          <a:ext cx="1944216" cy="366524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6652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Behoeften/wensen medewerkers zijn nog niet duidelijk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344" name="Rechte verbindingslijn 343"/>
          <p:cNvCxnSpPr/>
          <p:nvPr/>
        </p:nvCxnSpPr>
        <p:spPr>
          <a:xfrm flipH="1">
            <a:off x="3800872" y="4653136"/>
            <a:ext cx="288032" cy="0"/>
          </a:xfrm>
          <a:prstGeom prst="line">
            <a:avLst/>
          </a:prstGeom>
          <a:ln w="12700">
            <a:solidFill>
              <a:schemeClr val="accent2">
                <a:lumMod val="40000"/>
                <a:lumOff val="6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49" name="Tabel 348"/>
          <p:cNvGraphicFramePr>
            <a:graphicFrameLocks noGrp="1"/>
          </p:cNvGraphicFramePr>
          <p:nvPr/>
        </p:nvGraphicFramePr>
        <p:xfrm>
          <a:off x="632520" y="4340716"/>
          <a:ext cx="1944216" cy="312420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888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Behoeften/wensen medewerkers zijn duidelijk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50" name="Tabel 349"/>
          <p:cNvGraphicFramePr>
            <a:graphicFrameLocks noGrp="1"/>
          </p:cNvGraphicFramePr>
          <p:nvPr/>
        </p:nvGraphicFramePr>
        <p:xfrm>
          <a:off x="632520" y="4700756"/>
          <a:ext cx="1944216" cy="312420"/>
        </p:xfrm>
        <a:graphic>
          <a:graphicData uri="http://schemas.openxmlformats.org/drawingml/2006/table">
            <a:tbl>
              <a:tblPr/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Behoeften/wensen medewerkers zijn nog niet duidelijk</a:t>
                      </a:r>
                    </a:p>
                  </a:txBody>
                  <a:tcPr marL="7620" marR="7620" marT="762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378" name="Rechte verbindingslijn 377"/>
          <p:cNvCxnSpPr/>
          <p:nvPr/>
        </p:nvCxnSpPr>
        <p:spPr>
          <a:xfrm flipH="1">
            <a:off x="3440832" y="4869160"/>
            <a:ext cx="648000" cy="0"/>
          </a:xfrm>
          <a:prstGeom prst="line">
            <a:avLst/>
          </a:prstGeom>
          <a:ln w="12700"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Rechte verbindingslijn met pijl 399"/>
          <p:cNvCxnSpPr/>
          <p:nvPr/>
        </p:nvCxnSpPr>
        <p:spPr>
          <a:xfrm flipH="1">
            <a:off x="5889104" y="1412776"/>
            <a:ext cx="576064" cy="0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aphicFrame>
        <p:nvGraphicFramePr>
          <p:cNvPr id="402" name="Tabel 401"/>
          <p:cNvGraphicFramePr>
            <a:graphicFrameLocks noGrp="1"/>
          </p:cNvGraphicFramePr>
          <p:nvPr/>
        </p:nvGraphicFramePr>
        <p:xfrm>
          <a:off x="7401272" y="2702436"/>
          <a:ext cx="1728192" cy="216024"/>
        </p:xfrm>
        <a:graphic>
          <a:graphicData uri="http://schemas.openxmlformats.org/drawingml/2006/table">
            <a:tbl>
              <a:tblPr/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Roosters verbeteren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3" name="Tabel 402"/>
          <p:cNvGraphicFramePr>
            <a:graphicFrameLocks noGrp="1"/>
          </p:cNvGraphicFramePr>
          <p:nvPr/>
        </p:nvGraphicFramePr>
        <p:xfrm>
          <a:off x="7401272" y="2990468"/>
          <a:ext cx="1728192" cy="312420"/>
        </p:xfrm>
        <a:graphic>
          <a:graphicData uri="http://schemas.openxmlformats.org/drawingml/2006/table">
            <a:tbl>
              <a:tblPr/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nl-NL" sz="10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Werkomgeving afstemmen op nachtwerk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38" name="Picture 1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32920" y="3501008"/>
            <a:ext cx="216024" cy="24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9" name="Picture 1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69" t="2457" r="14928" b="4218"/>
          <a:stretch>
            <a:fillRect/>
          </a:stretch>
        </p:blipFill>
        <p:spPr bwMode="auto">
          <a:xfrm>
            <a:off x="4376936" y="5265224"/>
            <a:ext cx="241132" cy="1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237"/>
          <a:stretch>
            <a:fillRect/>
          </a:stretch>
        </p:blipFill>
        <p:spPr bwMode="auto">
          <a:xfrm>
            <a:off x="4232920" y="836712"/>
            <a:ext cx="311405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4" name="Ovale toelichting 443"/>
          <p:cNvSpPr/>
          <p:nvPr/>
        </p:nvSpPr>
        <p:spPr>
          <a:xfrm>
            <a:off x="4520952" y="4437112"/>
            <a:ext cx="144016" cy="72008"/>
          </a:xfrm>
          <a:prstGeom prst="wedgeEllipseCallout">
            <a:avLst>
              <a:gd name="adj1" fmla="val -57518"/>
              <a:gd name="adj2" fmla="val 125993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45" name="Ovale toelichting 444"/>
          <p:cNvSpPr/>
          <p:nvPr/>
        </p:nvSpPr>
        <p:spPr>
          <a:xfrm flipH="1">
            <a:off x="4304928" y="4437112"/>
            <a:ext cx="152400" cy="144016"/>
          </a:xfrm>
          <a:prstGeom prst="wedgeEllipseCallout">
            <a:avLst>
              <a:gd name="adj1" fmla="val -80121"/>
              <a:gd name="adj2" fmla="val 65850"/>
            </a:avLst>
          </a:prstGeom>
          <a:solidFill>
            <a:schemeClr val="bg1">
              <a:lumMod val="85000"/>
            </a:schemeClr>
          </a:solidFill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64" name="Afgeronde rechthoek 463"/>
          <p:cNvSpPr/>
          <p:nvPr/>
        </p:nvSpPr>
        <p:spPr>
          <a:xfrm>
            <a:off x="200472" y="188640"/>
            <a:ext cx="3096344" cy="504056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nl-NL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Ploegenwerk anders organiseren</a:t>
            </a:r>
          </a:p>
        </p:txBody>
      </p:sp>
      <p:sp>
        <p:nvSpPr>
          <p:cNvPr id="465" name="Afgeronde rechthoek 464"/>
          <p:cNvSpPr/>
          <p:nvPr/>
        </p:nvSpPr>
        <p:spPr>
          <a:xfrm>
            <a:off x="6537176" y="6093296"/>
            <a:ext cx="3168352" cy="576064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"/>
            <a:r>
              <a:rPr lang="nl-NL" sz="1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Organisatie  goed instellen op ploegenwerk       </a:t>
            </a:r>
          </a:p>
        </p:txBody>
      </p:sp>
      <p:graphicFrame>
        <p:nvGraphicFramePr>
          <p:cNvPr id="8" name="Tabel 7"/>
          <p:cNvGraphicFramePr>
            <a:graphicFrameLocks noGrp="1"/>
          </p:cNvGraphicFramePr>
          <p:nvPr/>
        </p:nvGraphicFramePr>
        <p:xfrm>
          <a:off x="416496" y="3941812"/>
          <a:ext cx="2160240" cy="254888"/>
        </p:xfrm>
        <a:graphic>
          <a:graphicData uri="http://schemas.openxmlformats.org/drawingml/2006/table">
            <a:tbl>
              <a:tblPr/>
              <a:tblGrid>
                <a:gridCol w="2160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4888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nl-NL" sz="1000" b="0" i="0" u="none" strike="noStrike" kern="1200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Werk-privé</a:t>
                      </a:r>
                      <a:r>
                        <a:rPr lang="nl-NL" sz="1000" b="0" i="0" u="none" strike="noStrike" kern="1200" dirty="0">
                          <a:solidFill>
                            <a:srgbClr val="0000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balans verbeteren</a:t>
                      </a: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477" name="Rechte verbindingslijn met pijl 476"/>
          <p:cNvCxnSpPr/>
          <p:nvPr/>
        </p:nvCxnSpPr>
        <p:spPr>
          <a:xfrm>
            <a:off x="3440832" y="2060848"/>
            <a:ext cx="648000" cy="0"/>
          </a:xfrm>
          <a:prstGeom prst="straightConnector1">
            <a:avLst/>
          </a:prstGeom>
          <a:ln w="12700">
            <a:solidFill>
              <a:srgbClr val="92D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78" name="PIJL-RECHTS 477"/>
          <p:cNvSpPr/>
          <p:nvPr/>
        </p:nvSpPr>
        <p:spPr>
          <a:xfrm>
            <a:off x="0" y="260648"/>
            <a:ext cx="200472" cy="360040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79" name="PIJL-RECHTS 478"/>
          <p:cNvSpPr/>
          <p:nvPr/>
        </p:nvSpPr>
        <p:spPr>
          <a:xfrm rot="10800000">
            <a:off x="9705528" y="6165304"/>
            <a:ext cx="200472" cy="383112"/>
          </a:xfrm>
          <a:prstGeom prst="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9" name="Afbeelding 98">
            <a:extLst>
              <a:ext uri="{FF2B5EF4-FFF2-40B4-BE49-F238E27FC236}">
                <a16:creationId xmlns:a16="http://schemas.microsoft.com/office/drawing/2014/main" id="{A65E6F61-432F-48DE-8918-C0AF164BB30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39" y="5918536"/>
            <a:ext cx="1866900" cy="678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Afbeelding 99" descr="Dehora-logo-250px">
            <a:extLst>
              <a:ext uri="{FF2B5EF4-FFF2-40B4-BE49-F238E27FC236}">
                <a16:creationId xmlns:a16="http://schemas.microsoft.com/office/drawing/2014/main" id="{0218F067-36BA-45E9-87BC-31BC5F4C379F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80562" y="6003012"/>
            <a:ext cx="1838325" cy="590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125</Words>
  <Application>Microsoft Office PowerPoint</Application>
  <PresentationFormat>A4 (210 x 297 mm)</PresentationFormat>
  <Paragraphs>31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Office-thema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Carla Ziebertz</dc:creator>
  <cp:lastModifiedBy>Kay Terluin</cp:lastModifiedBy>
  <cp:revision>32</cp:revision>
  <dcterms:created xsi:type="dcterms:W3CDTF">2018-03-15T11:48:18Z</dcterms:created>
  <dcterms:modified xsi:type="dcterms:W3CDTF">2020-09-11T07:50:23Z</dcterms:modified>
</cp:coreProperties>
</file>